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84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65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22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081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63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36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09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99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7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50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5410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244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2540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998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408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55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F1A96-3EDF-4D7E-8DA4-3ECFDBAC50B6}" type="datetimeFigureOut">
              <a:rPr lang="pt-BR" smtClean="0"/>
              <a:t>02/03/2024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D9FE5F-C06B-41D2-B19F-5858476D27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53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4D7E4-BE8D-4E72-ACDD-94D9BC0FB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85329"/>
            <a:ext cx="7766936" cy="3043671"/>
          </a:xfrm>
        </p:spPr>
        <p:txBody>
          <a:bodyPr/>
          <a:lstStyle/>
          <a:p>
            <a:pPr algn="ctr"/>
            <a:r>
              <a:rPr lang="pt-BR" sz="6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É, que ERA e que HÁ DE VIR </a:t>
            </a:r>
            <a:endParaRPr lang="pt-BR" sz="239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197F25-A615-4DE8-8555-8B4B249D8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2841" y="4200939"/>
            <a:ext cx="7766936" cy="2059975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31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Teologia do livro do Apocalipse - </a:t>
            </a:r>
            <a:r>
              <a:rPr lang="pt-BR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Richard </a:t>
            </a:r>
            <a:r>
              <a:rPr lang="pt-BR" sz="3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Bauckham</a:t>
            </a:r>
            <a:endParaRPr lang="pt-BR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31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Capítulo 2 – pág. 37 a 49 (Suely e Jane)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31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EBE 2024</a:t>
            </a:r>
            <a:endParaRPr lang="pt-BR" sz="31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85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545489-F98B-44AD-A5C3-037899622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75903"/>
            <a:ext cx="9487083" cy="546546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teologia do Apocalipse é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Teocêntrica na visão de João,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segundo Richard </a:t>
            </a:r>
            <a:r>
              <a:rPr lang="pt-BR" sz="36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Bauckham</a:t>
            </a:r>
            <a:r>
              <a:rPr lang="pt-BR" sz="3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DIVINA TRINDADE</a:t>
            </a:r>
            <a:endParaRPr lang="pt-BR" sz="3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início do Apocalipse, João apresenta Deus em termos tríplices e isso sugere que sua concepção divina é conscientemente “trinitária”.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77C0899-CE03-435E-ABB0-D86451606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59" y="332952"/>
            <a:ext cx="4518016" cy="297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7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8778F9-5E32-4747-BF2A-F6D6D0A80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805" y="967893"/>
            <a:ext cx="8596668" cy="53401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“Que a graça e a paz estejam com vocês, da parte daquele </a:t>
            </a:r>
            <a:r>
              <a:rPr lang="pt-BR" sz="2800" b="1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é, que era e que há de vir</a:t>
            </a: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 parte dos sete espíritos que estão diante do seu trono e da parte de Jesus Cristo, a Fiel Testemunha, o Primogênito dos mortos e o Soberano dos reis da terra”.  (Apocalipse 1:4b,5a)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Cristo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Espirito Santo (simbolizado pelos 7 espíritos)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Inclui Jesus como parte da trindade divina.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85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E9B2D4-55E7-46A5-9F3D-69E5BE0F7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4" y="981146"/>
            <a:ext cx="8596668" cy="496908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é o único a usar esse padrão de saudação, pois mesmo que apareça em 1 Pedro 1.1-2, o padrão usado por João tem um conteúdo com um significado mais profundo.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“Pedro, apóstolo de Jesus Cristo, aos eleitos que são forasteiros da Diáspora no Ponto, na Galácia, na Capadócia, na Ásia e na Bitínia, eleitos, segundo a presciência de </a:t>
            </a:r>
            <a:r>
              <a:rPr lang="pt-BR" sz="2800" b="1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Pai</a:t>
            </a: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em </a:t>
            </a:r>
            <a:r>
              <a:rPr lang="pt-BR" sz="2800" b="1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santificação do Espírito</a:t>
            </a: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a obediência e a aspersão do </a:t>
            </a:r>
            <a:r>
              <a:rPr lang="pt-BR" sz="2800" b="1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sangue de Jesus Cristo</a:t>
            </a: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Que a graça e a paz lhes sejam multiplicadas”. 1 Pedro 1:1,2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329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20A3D-6133-424C-825A-E092054D7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908" y="1086678"/>
            <a:ext cx="8596668" cy="496956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 outras cartas no NT existe um padrão de saudação, que conferia um caráter especificamente cristão citando Deus e Jesus como fonte de bênçãos.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todos os amados de Deus que estão em Roma, chamados para ser santos. Que a graça e a paz de Deus, nosso Pai, e do Senhor Jesus Cristo estejam com vocês”.   (Romanos 1:7)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e Jesus Cristo – doador de bençãos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Povo – receptor de bençãos.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 – fonte de salvação que vem de Deus.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7508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859B07-8998-4F9C-8803-22C46A2D8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646" y="858893"/>
            <a:ext cx="9142527" cy="514021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fato de João adaptar os elementos do padrão de saudação comumente usados sugere que ele refletiu, de forma criativa, sobre a compreensão cristã do divino e seu livro é produto de uma consciência profundamente reflexiva em Deus.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interesse teológico que dá João a compreensão do divino é o mesmo que levou ao desenvolvimento </a:t>
            </a:r>
            <a:r>
              <a:rPr lang="pt-BR" sz="32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patrístico</a:t>
            </a: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doutrina trinitária.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Incluir Jesus e o Espírito, na fé monoteísta judaica em Deus.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544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AD1CB0-E7FC-42FD-BC60-B097EA358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967409"/>
            <a:ext cx="9170503" cy="494143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ALFA E O ÔMEGA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"Eu sou o Alfa e o Ômega", diz o Senhor Deus, "aquele que é, que era e que há de vir, o Todo-Poderoso."  Apocalipse 1:8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auto declaração que conclui o prólogo engloba 3 das 4 designações mais importantes para Deus em Apocalipse.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"Eu sou o Alfa e o Ômega", 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 Senhor Deus Todo-Poderoso."  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"aquele que é, que era e que há de vir”, 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C29C0C-3906-4941-AE39-F32E2913B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851" y="4317134"/>
            <a:ext cx="1764643" cy="18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88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5788622-C516-4B24-9F14-E580EEF34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4809"/>
              </p:ext>
            </p:extLst>
          </p:nvPr>
        </p:nvGraphicFramePr>
        <p:xfrm>
          <a:off x="980661" y="1152939"/>
          <a:ext cx="8945218" cy="4850294"/>
        </p:xfrm>
        <a:graphic>
          <a:graphicData uri="http://schemas.openxmlformats.org/drawingml/2006/table">
            <a:tbl>
              <a:tblPr firstRow="1" firstCol="1" bandRow="1"/>
              <a:tblGrid>
                <a:gridCol w="2107096">
                  <a:extLst>
                    <a:ext uri="{9D8B030D-6E8A-4147-A177-3AD203B41FA5}">
                      <a16:colId xmlns:a16="http://schemas.microsoft.com/office/drawing/2014/main" val="1925777747"/>
                    </a:ext>
                  </a:extLst>
                </a:gridCol>
                <a:gridCol w="6838122">
                  <a:extLst>
                    <a:ext uri="{9D8B030D-6E8A-4147-A177-3AD203B41FA5}">
                      <a16:colId xmlns:a16="http://schemas.microsoft.com/office/drawing/2014/main" val="2664581545"/>
                    </a:ext>
                  </a:extLst>
                </a:gridCol>
              </a:tblGrid>
              <a:tr h="1365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Deus 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"Eu sou o Alfa e o Ômega" (1.8)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517870"/>
                  </a:ext>
                </a:extLst>
              </a:tr>
              <a:tr h="1365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Cristo 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“Eu sou o primeiro e o último” (1:17)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461972"/>
                  </a:ext>
                </a:extLst>
              </a:tr>
              <a:tr h="1059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Deus 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“Eu sou o Alfa e o Ômega, o Princípio e o Fim”.  (21:6)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989452"/>
                  </a:ext>
                </a:extLst>
              </a:tr>
              <a:tr h="1059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Cristo 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“Eu sou o Alfa e o Ômega, o Primeiro e o Último, o Princípio e o Fim”.  (22:13)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376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63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343F54-D78D-4F15-8E3F-056AFB4B3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637" y="878771"/>
            <a:ext cx="9155779" cy="5100458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Apocalipse aparecem 7 ocorrências dessas auto declarações de Deus e Cristo nesse padrão. Não parece ser involuntário e aparece também nas bem aventuranças e nos outros 2 títulos importantes de Deus, revelando uma cuidadosa composição literária de João.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“Assim diz o Senhor, o Rei e Redentor de Israel, o Senhor dos Exércitos: "Eu sou o primeiro e eu sou o último, e além de mim não há Deus”.  Isaías 44:6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5249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F0FB92-1B85-401D-AF53-7F38B79A8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9" y="666737"/>
            <a:ext cx="8770420" cy="552464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AQUELE QUE É, QUE ERA E QUE HÁ DE VIR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FBF16FD-0A03-48E0-A814-86D3EA88D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901312"/>
              </p:ext>
            </p:extLst>
          </p:nvPr>
        </p:nvGraphicFramePr>
        <p:xfrm>
          <a:off x="1152939" y="1391479"/>
          <a:ext cx="9117496" cy="4921250"/>
        </p:xfrm>
        <a:graphic>
          <a:graphicData uri="http://schemas.openxmlformats.org/drawingml/2006/table">
            <a:tbl>
              <a:tblPr firstRow="1" firstCol="1" bandRow="1"/>
              <a:tblGrid>
                <a:gridCol w="1364297">
                  <a:extLst>
                    <a:ext uri="{9D8B030D-6E8A-4147-A177-3AD203B41FA5}">
                      <a16:colId xmlns:a16="http://schemas.microsoft.com/office/drawing/2014/main" val="2563273854"/>
                    </a:ext>
                  </a:extLst>
                </a:gridCol>
                <a:gridCol w="7753199">
                  <a:extLst>
                    <a:ext uri="{9D8B030D-6E8A-4147-A177-3AD203B41FA5}">
                      <a16:colId xmlns:a16="http://schemas.microsoft.com/office/drawing/2014/main" val="1053356092"/>
                    </a:ext>
                  </a:extLst>
                </a:gridCol>
              </a:tblGrid>
              <a:tr h="1449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João, às sete igrejas que estão na província da Ásia: Que a graça e a paz estejam com vocês, da parte </a:t>
                      </a:r>
                      <a:r>
                        <a:rPr lang="pt-BR" sz="22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daquele que é, que era e que há de vir</a:t>
                      </a: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da parte dos sete espíritos que estão diante do seu trono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280173"/>
                  </a:ext>
                </a:extLst>
              </a:tr>
              <a:tr h="1129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"Eu sou o Alfa e o Ômega", diz o Senhor Deus, "</a:t>
                      </a:r>
                      <a:r>
                        <a:rPr lang="pt-BR" sz="22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aquele que é, que era e que há de vir</a:t>
                      </a: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 Todo-Poderoso." 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829868"/>
                  </a:ext>
                </a:extLst>
              </a:tr>
              <a:tr h="1770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os quatro seres viventes, tendo cada um deles, respectivamente, seis asas, estavam cheios de olhos, ao redor e por dentro. Não tinham descanso, nem de dia nem de noite, proclamando: "Santo, santo, santo é o Senhor Deus, o Todo-Poderoso, </a:t>
                      </a:r>
                      <a:r>
                        <a:rPr lang="pt-BR" sz="22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aquele que era, que é e que há de vir</a:t>
                      </a: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."  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502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716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F6F278F9-B3E1-4A3C-8FC8-6A9A2BEA2D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129826"/>
              </p:ext>
            </p:extLst>
          </p:nvPr>
        </p:nvGraphicFramePr>
        <p:xfrm>
          <a:off x="1351723" y="1085912"/>
          <a:ext cx="8176590" cy="2907983"/>
        </p:xfrm>
        <a:graphic>
          <a:graphicData uri="http://schemas.openxmlformats.org/drawingml/2006/table">
            <a:tbl>
              <a:tblPr firstRow="1" firstCol="1" bandRow="1"/>
              <a:tblGrid>
                <a:gridCol w="1223506">
                  <a:extLst>
                    <a:ext uri="{9D8B030D-6E8A-4147-A177-3AD203B41FA5}">
                      <a16:colId xmlns:a16="http://schemas.microsoft.com/office/drawing/2014/main" val="3696876194"/>
                    </a:ext>
                  </a:extLst>
                </a:gridCol>
                <a:gridCol w="6953084">
                  <a:extLst>
                    <a:ext uri="{9D8B030D-6E8A-4147-A177-3AD203B41FA5}">
                      <a16:colId xmlns:a16="http://schemas.microsoft.com/office/drawing/2014/main" val="3410146663"/>
                    </a:ext>
                  </a:extLst>
                </a:gridCol>
              </a:tblGrid>
              <a:tr h="36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11.17</a:t>
                      </a:r>
                    </a:p>
                  </a:txBody>
                  <a:tcPr marL="39545" marR="39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"Graças te damos, Senhor Deus, Todo-Poderoso, </a:t>
                      </a:r>
                      <a:r>
                        <a:rPr lang="pt-BR" sz="24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 és e que eras</a:t>
                      </a: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porque assumiste o teu grande poder e passaste a reinar”. 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45" marR="39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255133"/>
                  </a:ext>
                </a:extLst>
              </a:tr>
              <a:tr h="36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39545" marR="39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Então ouvi o anjo das águas dizendo: "Tu és justo, </a:t>
                      </a:r>
                      <a:r>
                        <a:rPr lang="pt-BR" sz="24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 que és e que eras</a:t>
                      </a: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 Santo, pois julgaste estas coisas”.  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45" marR="39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13519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394EBF7-A27F-4C55-B1E4-778E7A5B26C9}"/>
              </a:ext>
            </a:extLst>
          </p:cNvPr>
          <p:cNvSpPr txBox="1"/>
          <p:nvPr/>
        </p:nvSpPr>
        <p:spPr>
          <a:xfrm>
            <a:off x="1351722" y="4335622"/>
            <a:ext cx="85741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Esse título é uma interpretação do nome divino YHWH com base em </a:t>
            </a:r>
            <a:r>
              <a:rPr lang="pt-BR" sz="2800" dirty="0" err="1"/>
              <a:t>Ex</a:t>
            </a:r>
            <a:r>
              <a:rPr lang="pt-BR" sz="2800" dirty="0"/>
              <a:t> 3.14</a:t>
            </a:r>
          </a:p>
          <a:p>
            <a:r>
              <a:rPr lang="pt-BR" sz="2800" dirty="0"/>
              <a:t>“Deus disse a Moisés: — Eu Sou o Que Sou”.  </a:t>
            </a:r>
          </a:p>
          <a:p>
            <a:r>
              <a:rPr lang="pt-BR" sz="2800" dirty="0"/>
              <a:t>Êxodo 3:14</a:t>
            </a:r>
          </a:p>
        </p:txBody>
      </p:sp>
    </p:spTree>
    <p:extLst>
      <p:ext uri="{BB962C8B-B14F-4D97-AF65-F5344CB8AC3E}">
        <p14:creationId xmlns:p14="http://schemas.microsoft.com/office/powerpoint/2010/main" val="47953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AFFB30-8CE5-4919-A74D-EB6C8DE33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086679"/>
            <a:ext cx="9077739" cy="495468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Targum palestino (traduções, comentários em aramaico da Bíblia hebraica -Tanakh), parafraseou o nome divino:  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“Eu sou o que sou” ou “Eu sou quem é, quem era e quem será”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Expressa a eternidade de Deus de forma filosófica helenística.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Também pode significar a existência passada, presente e futura.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referência ao significado em 3 tempos, também era usada para os deuses gregos e o deus da filosofia.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4704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809AC3-8176-4987-B747-92B7EBED1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3183"/>
            <a:ext cx="9235292" cy="492817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concorda com o Targum ao priorizar a existência presente de Deus, mas aproveitou a situação para apresentar o futuro de Deus, não apenas como sua mera existência, mas como sua vinda ao mundo em salvação e julgamento.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"Graças te damos, Senhor Deus, Todo-Poderoso, que és e que eras, porque assumiste o teu grande poder e passaste a reinar”. Apocalipse 11:17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“João não interpreta o nome divino como uma indicação da eternidade do Senhor em si mesmo, independentemente do universo, mas de sua eternidade em relação ao mundo”. (pag. 44)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5100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3DD336-60B8-4A30-87C2-0C53D1FD2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925" y="978162"/>
            <a:ext cx="8784718" cy="4901675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“Então ouvi uma voz forte que vinha do trono e dizia: — Eis o tabernáculo de Deus com os seres humanos. Deus habitará com eles. Eles serão povos de Deus, e Deus mesmo estará com eles e será o Deus deles”.   Apocalipse 21:3</a:t>
            </a:r>
            <a:endParaRPr lang="pt-BR" sz="32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“Esse é o Deus bíblico que escolhe, como seu próprio futuro, a vinda à sua criação, e essa criação encontrará nele seu futuro”. (Pag. 44)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751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67961D-F6C1-4C36-9CC2-CB221ED58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74" y="940905"/>
            <a:ext cx="9247498" cy="113968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SENHOR DEUS, O TODO PODEROSO</a:t>
            </a:r>
            <a:endParaRPr lang="pt-BR" sz="24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 título aparece sete vezes em Apocalipse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436800C-2F93-4686-81CE-444777E15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782357"/>
              </p:ext>
            </p:extLst>
          </p:nvPr>
        </p:nvGraphicFramePr>
        <p:xfrm>
          <a:off x="887896" y="2319130"/>
          <a:ext cx="9114976" cy="3690684"/>
        </p:xfrm>
        <a:graphic>
          <a:graphicData uri="http://schemas.openxmlformats.org/drawingml/2006/table">
            <a:tbl>
              <a:tblPr firstRow="1" firstCol="1" bandRow="1"/>
              <a:tblGrid>
                <a:gridCol w="1363920">
                  <a:extLst>
                    <a:ext uri="{9D8B030D-6E8A-4147-A177-3AD203B41FA5}">
                      <a16:colId xmlns:a16="http://schemas.microsoft.com/office/drawing/2014/main" val="3538652319"/>
                    </a:ext>
                  </a:extLst>
                </a:gridCol>
                <a:gridCol w="7751056">
                  <a:extLst>
                    <a:ext uri="{9D8B030D-6E8A-4147-A177-3AD203B41FA5}">
                      <a16:colId xmlns:a16="http://schemas.microsoft.com/office/drawing/2014/main" val="65791747"/>
                    </a:ext>
                  </a:extLst>
                </a:gridCol>
              </a:tblGrid>
              <a:tr h="10099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"Eu sou o Alfa e o Ômega", diz o Senhor Deus, "aquele que é, que era e que há de vir,</a:t>
                      </a:r>
                      <a:r>
                        <a:rPr lang="pt-BR" sz="2400" b="1" i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 Todo-Poderoso</a:t>
                      </a:r>
                      <a:r>
                        <a:rPr lang="pt-BR" sz="2400" i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." </a:t>
                      </a:r>
                      <a:endParaRPr lang="pt-B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780878"/>
                  </a:ext>
                </a:extLst>
              </a:tr>
              <a:tr h="1583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os quatro seres viventes, tendo cada um deles, respectivamente, seis asas, estavam cheios de olhos, ao redor e por dentro. Não tinham descanso, nem de dia nem de noite, proclamando: "Santo, santo, santo é o </a:t>
                      </a:r>
                      <a:r>
                        <a:rPr lang="pt-BR" sz="2400" b="1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Senhor Deus, o Todo-Poderoso</a:t>
                      </a:r>
                      <a:r>
                        <a:rPr lang="pt-BR" sz="24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aquele que era, que é e que há de vir."  </a:t>
                      </a:r>
                      <a:endParaRPr lang="pt-B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423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497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C468597-0D20-4B02-8FCA-2AF769EA4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904196"/>
              </p:ext>
            </p:extLst>
          </p:nvPr>
        </p:nvGraphicFramePr>
        <p:xfrm>
          <a:off x="1099929" y="703123"/>
          <a:ext cx="9037983" cy="5810250"/>
        </p:xfrm>
        <a:graphic>
          <a:graphicData uri="http://schemas.openxmlformats.org/drawingml/2006/table">
            <a:tbl>
              <a:tblPr firstRow="1" firstCol="1" bandRow="1"/>
              <a:tblGrid>
                <a:gridCol w="1352399">
                  <a:extLst>
                    <a:ext uri="{9D8B030D-6E8A-4147-A177-3AD203B41FA5}">
                      <a16:colId xmlns:a16="http://schemas.microsoft.com/office/drawing/2014/main" val="4155858148"/>
                    </a:ext>
                  </a:extLst>
                </a:gridCol>
                <a:gridCol w="7685584">
                  <a:extLst>
                    <a:ext uri="{9D8B030D-6E8A-4147-A177-3AD203B41FA5}">
                      <a16:colId xmlns:a16="http://schemas.microsoft.com/office/drawing/2014/main" val="14291669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"Graças te damos, </a:t>
                      </a:r>
                      <a:r>
                        <a:rPr lang="pt-BR" sz="2200" b="1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Senhor Deus, Todo-Poderoso</a:t>
                      </a: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que és e que eras, porque assumiste o teu grande poder e passaste a reinar”. 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753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"Grandes e admiráveis são as tuas obras, </a:t>
                      </a:r>
                      <a:r>
                        <a:rPr lang="pt-BR" sz="22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Senhor Deus, Todo-Poderoso! </a:t>
                      </a: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Justos e verdadeiros são os teus caminhos, ó Rei das nações! 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994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"Certamente, </a:t>
                      </a:r>
                      <a:r>
                        <a:rPr lang="pt-BR" sz="2200" b="1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ó Senhor Deus, Todo-Poderoso</a:t>
                      </a: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verdadeiros e justos são os teus juízos." 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907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"Aleluia!  Pois reina o </a:t>
                      </a:r>
                      <a:r>
                        <a:rPr lang="pt-BR" sz="2200" b="1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Senhor, nosso Deus, o Todo-Poderoso”.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188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“Não vi nenhum santuário na cidade, porque o seu santuário é </a:t>
                      </a:r>
                      <a:r>
                        <a:rPr lang="pt-BR" sz="22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Senhor, o Deus Todo-Poderoso, e o Cordeiro”.  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832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358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62F55C-110D-47DA-BB02-123DD49A4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78" y="914885"/>
            <a:ext cx="9114977" cy="4969080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título aparece em outros livros como Deus dos Exércitos (2Samuel 5:10; Jeremias 5:14; Oseias 12:5; Amós 3:13; 4:13; Isaías 6:3) indicando o poder incomparável de Javé sobre todas as coisas e sua supremacia sobre o curso dos eventos históricos.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mesmo sentido João usa: O Senhor Deus, Todo-poderoso.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dos símbolos principais do livro, do poderio de Deus é o trono citado com muita frequência, se tornando um símbolo decisivo da fé na soberania de Deus acima de todas as coisas.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68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78266D-FDB9-4D53-BB30-28A27A32F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377" y="945031"/>
            <a:ext cx="9526840" cy="5111211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>
                <a:solidFill>
                  <a:schemeClr val="tx1"/>
                </a:solidFill>
              </a:rPr>
              <a:t>Assim como existem as imagens de culto, há também as políticas. A sala do trono é o lugar no qual Deus exerce seu domínio no mundo. </a:t>
            </a:r>
          </a:p>
          <a:p>
            <a:pPr marL="0" indent="0">
              <a:buNone/>
            </a:pPr>
            <a:r>
              <a:rPr lang="pt-BR" sz="3600" dirty="0">
                <a:solidFill>
                  <a:schemeClr val="tx1"/>
                </a:solidFill>
              </a:rPr>
              <a:t>O reconhecimento da soberania de Deus no plano celeste, estabelecida pela visão de João como a verdadeira realidade e que também prevalecerá na terra.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4909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353BB5-7281-4693-B830-E2847E4FE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954641"/>
            <a:ext cx="9022211" cy="3880773"/>
          </a:xfrm>
        </p:spPr>
        <p:txBody>
          <a:bodyPr/>
          <a:lstStyle/>
          <a:p>
            <a:pPr marL="0" indent="0"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não descreve a aparência de Deus, e o que se pode perceber </a:t>
            </a:r>
            <a:r>
              <a:rPr lang="pt-BR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</a:t>
            </a: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 através da comparação com pedras preciosas (uma das maneiras tradicionais de evocar o esplendor de uma figura celeste) e do louvor que inicia com os quatro seres viventes e segue com os 24 anciãos e depois com todo o povo.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C0CA94C-B7B8-4435-A3CB-2DB742F95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09" y="3626035"/>
            <a:ext cx="4447834" cy="292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14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65D035-A941-4911-A4C9-531274862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1179928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pt-BR" sz="28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“Então ouvi que toda criatura que há no céu e sobre a terra, debaixo da terra e sobre o mar, e tudo o que neles há, estava dizendo: "Àquele que está sentado no trono e ao Cordeiro sejam o louvor, a honra, a glória e o domínio para todo o sempre." E os quatro seres viventes respondiam: "Amém!" Também os anciãos se prostraram e adoraram”. Apocalipse 5:13,14</a:t>
            </a:r>
            <a:endParaRPr lang="pt-BR" sz="2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E083D1-312E-465A-ADF3-BBEDAE9F3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462" y="4267201"/>
            <a:ext cx="3445203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71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8D6B3C-0CB3-4A83-966E-134E79599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192697"/>
            <a:ext cx="9051235" cy="4717774"/>
          </a:xfrm>
        </p:spPr>
        <p:txBody>
          <a:bodyPr/>
          <a:lstStyle/>
          <a:p>
            <a:pPr marL="0" indent="0"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quatro seres viventes - são criaturas do céu cuja existência é completamente cumprida na adoração a Deus. Sua função representativa é adorar em nome de todos os seres vivos e, desse modo, isso se cumpre quando o círculo de adoração se expande para incluir não só os humanos, mas também “todas as criaturas existentes no céu, na terra, debaixo da terra e no mar” (5:13)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BB71A1-D503-4221-A4E1-AE9AA53B9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028" y="5010150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83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B224D-BAA9-46DF-B5E1-1FEC30000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931780"/>
            <a:ext cx="8863184" cy="49944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Combinam elementos dos serafins de Isaías [6:2] e dos querubins de Ezequiel [1:5-14]) são os modelos celestes dos dois querubins que ficavam no topo da arca da aliança no Santo dos Santos, no templo terrestre (Êxodo 25:18-22).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vinte e quatro “anciãos” — um termo político, e não religioso — são os seres angelicais que compõem o conselho divino (veja Isaías 24:23; Daniel 7:9; 2Enoque 4:1; T. Levi 3:8).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7737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C1DAF8-B0DF-4948-B2BE-7A67CCC1A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409" y="1259441"/>
            <a:ext cx="8982454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Eles também adoram, e o fazem, de forma significativa, por um ato de reverência, descendo de seus assentos, tirando suas coroas e lançando-as diante do trono divino (4:10). Dessa maneira, reconhecem que, como seres criados (4:11), sua autoridade é totalmente derivada de Deus. Só ele pode ser adorado como a origem de todo poder e de toda autoridade.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305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FAA173-8598-422A-8361-8FCE4650B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2" y="1126920"/>
            <a:ext cx="9207741" cy="511485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Destaques: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consciência da trindade divina;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eternidade de Deus em relação ao mundo; “Esse é o Deus bíblico que escolhe, como seu próprio futuro, a vinda à sua criação, e essa criação encontrará nele seu futuro”. (Pag. 44)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conhecimento de Deus não pode ser separado da adoração a Ele;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império romano contestou a autoridade divina que João vê no céu. A vinda de Deus à terra substituiria a falsa soberania de Roma pela verdadeira soberania de Deus. O culto a Deus é incompatível com todos os tipos de idolatria: política, social, econômica e religiosa.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24813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</TotalTime>
  <Words>2057</Words>
  <Application>Microsoft Office PowerPoint</Application>
  <PresentationFormat>Widescreen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Symbol</vt:lpstr>
      <vt:lpstr>Trebuchet MS</vt:lpstr>
      <vt:lpstr>Wingdings 3</vt:lpstr>
      <vt:lpstr>Facetado</vt:lpstr>
      <vt:lpstr>AQUELE que É, que ERA e que HÁ DE VIR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AQUELE que É, que ERA e que HÁ DE VIR </dc:title>
  <dc:creator>Jane</dc:creator>
  <cp:lastModifiedBy>Jane</cp:lastModifiedBy>
  <cp:revision>2</cp:revision>
  <dcterms:created xsi:type="dcterms:W3CDTF">2024-02-26T21:50:40Z</dcterms:created>
  <dcterms:modified xsi:type="dcterms:W3CDTF">2024-03-02T14:46:27Z</dcterms:modified>
</cp:coreProperties>
</file>